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5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9157" autoAdjust="0"/>
  </p:normalViewPr>
  <p:slideViewPr>
    <p:cSldViewPr snapToGrid="0">
      <p:cViewPr varScale="1">
        <p:scale>
          <a:sx n="67" d="100"/>
          <a:sy n="67" d="100"/>
        </p:scale>
        <p:origin x="-686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17B12-04C6-4BD2-86A3-99C9D3012DB5}" type="datetimeFigureOut">
              <a:rPr lang="en-GB" smtClean="0"/>
              <a:t>09/02/2020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CE6BC-E391-48DD-B982-E3A650EDA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7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r>
              <a:rPr lang="en-GB" baseline="0" dirty="0" smtClean="0"/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Who we are and “this is a presentation on our CA…”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image..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..we choose to look at a dataset on wine quality and build a prediction categorical model.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7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Our project follows the CRISP-DM framework..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..this presentation is</a:t>
            </a:r>
            <a:r>
              <a:rPr lang="en-GB" baseline="0" dirty="0" smtClean="0"/>
              <a:t> a slide by slide look at each of these steps.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 the diagram shows, there is a strong element of iteration and we’ll try and emphasise that as we go through the deck..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35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we</a:t>
            </a:r>
            <a:r>
              <a:rPr lang="en-GB" baseline="0" dirty="0" smtClean="0"/>
              <a:t> did start by finding a dataset we liked and somewhat worked back into a business case…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...but Dermot and I put ourselves into business with a nice little wine shop/bar…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business logic is that we want to provide a.. &lt;read text&gt;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</a:t>
            </a:r>
            <a:r>
              <a:rPr lang="en-GB" baseline="0" dirty="0" smtClean="0"/>
              <a:t> text…So we want to take our dataset of red wines and help employees appear a little more knowledgeable when recommending our speciality red (Portuguese) wine.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3rd text…this is a chemical analysis, not being influenced by price or branding from wholesalers, market reviews,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39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6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First big question – what guidelines could we follow to select an actual algorithm</a:t>
            </a:r>
            <a:r>
              <a:rPr lang="en-GB" baseline="0" dirty="0" smtClean="0"/>
              <a:t> and modelling technique?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first port of call was </a:t>
            </a:r>
            <a:r>
              <a:rPr lang="en-GB" baseline="0" dirty="0" err="1" smtClean="0"/>
              <a:t>AutoModel</a:t>
            </a:r>
            <a:r>
              <a:rPr lang="en-GB" baseline="0" dirty="0" smtClean="0"/>
              <a:t> with our Training Data..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 </a:t>
            </a:r>
            <a:r>
              <a:rPr lang="en-GB" baseline="0" dirty="0" smtClean="0"/>
              <a:t>text…then looking at the online application provided by RapidMiner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</a:t>
            </a:r>
            <a:r>
              <a:rPr lang="en-GB" baseline="30000" dirty="0" smtClean="0"/>
              <a:t>rd </a:t>
            </a:r>
            <a:r>
              <a:rPr lang="en-GB" baseline="0" dirty="0" smtClean="0"/>
              <a:t>text…then..&lt;read text&gt;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93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this</a:t>
            </a:r>
            <a:r>
              <a:rPr lang="en-GB" baseline="0" dirty="0" smtClean="0"/>
              <a:t> phase involved many iterations..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text…so it involved a lot of quizzical analysis of RM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 – explain pane by pane – “..this is the model we settle on..”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Modelling / Evaluation – repeated steps many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evaluation panes – these are the type of results we were getting and trying to optimise.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87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Read the text..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0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 questions…?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97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83515"/>
          </a:xfrm>
        </p:spPr>
        <p:txBody>
          <a:bodyPr/>
          <a:lstStyle/>
          <a:p>
            <a:r>
              <a:rPr lang="en-IE" dirty="0" smtClean="0">
                <a:solidFill>
                  <a:schemeClr val="bg1"/>
                </a:solidFill>
              </a:rPr>
              <a:t>DatA and web mining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00182"/>
          </a:xfrm>
        </p:spPr>
        <p:txBody>
          <a:bodyPr>
            <a:normAutofit/>
          </a:bodyPr>
          <a:lstStyle/>
          <a:p>
            <a:r>
              <a:rPr lang="en-IE" dirty="0" smtClean="0">
                <a:solidFill>
                  <a:schemeClr val="tx1"/>
                </a:solidFill>
              </a:rPr>
              <a:t>Application of data mining tools + Techniques CA 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r>
              <a:rPr lang="en-IE" dirty="0" smtClean="0">
                <a:solidFill>
                  <a:schemeClr val="tx1"/>
                </a:solidFill>
              </a:rPr>
              <a:t>Dermot Madsen – 10522567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Ciaran Finnegan - 10524150</a:t>
            </a:r>
            <a:endParaRPr lang="en-IE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1" y="4012164"/>
            <a:ext cx="6290872" cy="2621902"/>
            <a:chOff x="5486401" y="4012164"/>
            <a:chExt cx="6290872" cy="26219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4012164"/>
              <a:ext cx="6290872" cy="26219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594650" y="5237877"/>
              <a:ext cx="3473077" cy="4945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defRPr sz="2000" kern="1200" cap="all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Wine Quality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 CA : Wine Quality Model : conclusion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volume, balance, and nature of the data structure in the wine quality dataset made it difficult to build a useful model.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29" y="2986848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business objective could be considered partially met in terms of acceptable accuracy with ‘Medium’ quality wines.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Perhaps a manual process could supplement the model for non-’Medium’ quality wines?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55" y="1789196"/>
            <a:ext cx="1581782" cy="1320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02" y="3465380"/>
            <a:ext cx="5251252" cy="1636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6" y="5620405"/>
            <a:ext cx="2674644" cy="11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bg1"/>
                </a:solidFill>
              </a:rPr>
              <a:t> </a:t>
            </a:r>
            <a:r>
              <a:rPr lang="en-IE" dirty="0" smtClean="0">
                <a:solidFill>
                  <a:schemeClr val="bg1"/>
                </a:solidFill>
              </a:rPr>
              <a:t>Learnings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 and quality of data is crucial.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30" y="2986848"/>
            <a:ext cx="328730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Beware artificial data.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Models can be refined but cannot compensate for poor data.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92" y="890036"/>
            <a:ext cx="2286000" cy="1798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07" y="2137969"/>
            <a:ext cx="4413096" cy="2963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5" y="4907502"/>
            <a:ext cx="307700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668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21" y="158620"/>
            <a:ext cx="6413957" cy="64287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79695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0" y="594361"/>
            <a:ext cx="9052560" cy="5486400"/>
          </a:xfrm>
        </p:spPr>
      </p:pic>
    </p:spTree>
    <p:extLst>
      <p:ext uri="{BB962C8B-B14F-4D97-AF65-F5344CB8AC3E}">
        <p14:creationId xmlns:p14="http://schemas.microsoft.com/office/powerpoint/2010/main" val="7505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1" y="1175658"/>
            <a:ext cx="9265298" cy="5225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58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Business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6040" y="3069772"/>
            <a:ext cx="3418132" cy="200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data driven predictive model to help staff recommend wine to customers.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04" y="2765904"/>
            <a:ext cx="5852160" cy="3901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35" y="905069"/>
            <a:ext cx="3431047" cy="17634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0" y="1073020"/>
            <a:ext cx="5877315" cy="1996751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>
          <a:xfrm rot="18986554">
            <a:off x="4607794" y="2739920"/>
            <a:ext cx="731520" cy="20196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86030" y="5133316"/>
            <a:ext cx="3418132" cy="153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Based on chemical data, not marketing or financial.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01781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931495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Exploring the data – Kaggle Wine Quality dataset. </a:t>
            </a:r>
          </a:p>
          <a:p>
            <a:r>
              <a:rPr lang="en-IE" dirty="0" smtClean="0"/>
              <a:t>1600 rows x 12 columns.</a:t>
            </a:r>
          </a:p>
          <a:p>
            <a:r>
              <a:rPr lang="en-IE" dirty="0" smtClean="0"/>
              <a:t>‘Clean’ dataset – no missing rows, or ‘bad’ data.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68955" y="3459624"/>
            <a:ext cx="6206252" cy="1394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Attributes vary in importance for ‘quality’.</a:t>
            </a:r>
          </a:p>
          <a:p>
            <a:r>
              <a:rPr lang="en-IE" dirty="0" smtClean="0"/>
              <a:t>Some correlation between features. Options to ‘prune’ feature list.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6951" y="5618857"/>
            <a:ext cx="9726548" cy="740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Dataset out of balance – few very poor or high quality wine entries.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79" y="962011"/>
            <a:ext cx="4563455" cy="17213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6" y="2493770"/>
            <a:ext cx="3265927" cy="11125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6" y="3050048"/>
            <a:ext cx="3987783" cy="126344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5" y="4037176"/>
            <a:ext cx="2797131" cy="1305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03" y="4785644"/>
            <a:ext cx="1768979" cy="1824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1" y="6160092"/>
            <a:ext cx="1237075" cy="6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5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All rows in the Wine Quality dataset were suitable for modelling. </a:t>
            </a:r>
          </a:p>
          <a:p>
            <a:r>
              <a:rPr lang="en-IE" dirty="0" smtClean="0"/>
              <a:t>RapidMiner </a:t>
            </a:r>
            <a:r>
              <a:rPr lang="en-IE" dirty="0" err="1"/>
              <a:t>A</a:t>
            </a:r>
            <a:r>
              <a:rPr lang="en-IE" dirty="0" err="1" smtClean="0"/>
              <a:t>utoModel</a:t>
            </a:r>
            <a:r>
              <a:rPr lang="en-IE" dirty="0" smtClean="0"/>
              <a:t> suggested a reduced feature set.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57932" y="2531981"/>
            <a:ext cx="4236305" cy="697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No ‘clean-up’ required.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1314" y="4028558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‘Data Manipulation’ process in RapidMiner to also...</a:t>
            </a:r>
          </a:p>
          <a:p>
            <a:endParaRPr lang="en-IE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87484" y="4455622"/>
            <a:ext cx="7506392" cy="2286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000" dirty="0" smtClean="0"/>
              <a:t>Create a new attribute to categorize the wine quality – Poor, Medium, High. </a:t>
            </a:r>
            <a:r>
              <a:rPr lang="en-IE" b="1" dirty="0" smtClean="0"/>
              <a:t>Simplify the Classification</a:t>
            </a:r>
            <a:r>
              <a:rPr lang="en-IE" sz="2000" b="1" dirty="0" smtClean="0"/>
              <a:t>.</a:t>
            </a:r>
          </a:p>
          <a:p>
            <a:r>
              <a:rPr lang="en-IE" sz="2000" dirty="0" smtClean="0"/>
              <a:t>Shuffle the data.</a:t>
            </a:r>
          </a:p>
          <a:p>
            <a:r>
              <a:rPr lang="en-IE" sz="2000" dirty="0" smtClean="0"/>
              <a:t>Normalize the attribute values – to prevent bias with certain columns</a:t>
            </a:r>
          </a:p>
          <a:p>
            <a:r>
              <a:rPr lang="en-IE" sz="2000" dirty="0" smtClean="0"/>
              <a:t>Store the transformed Training and Test data</a:t>
            </a:r>
          </a:p>
          <a:p>
            <a:endParaRPr lang="en-IE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52" y="1541793"/>
            <a:ext cx="2375880" cy="1338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00" y="233266"/>
            <a:ext cx="2085686" cy="1603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76" y="3574472"/>
            <a:ext cx="2868060" cy="3142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7" y="2332233"/>
            <a:ext cx="1094549" cy="1096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50" y="4903774"/>
            <a:ext cx="3927587" cy="9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84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</a:t>
            </a:r>
            <a:r>
              <a:rPr lang="en-IE" b="1" dirty="0" smtClean="0"/>
              <a:t>major</a:t>
            </a:r>
            <a:r>
              <a:rPr lang="en-IE" dirty="0" smtClean="0"/>
              <a:t> challenge with the data was lack of balance across the wine quality categories.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47" y="2141826"/>
            <a:ext cx="2598420" cy="390144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071810" y="2141826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Options...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36" y="1608366"/>
            <a:ext cx="2103930" cy="2103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3" y="3319419"/>
            <a:ext cx="1569720" cy="22098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896645" y="1719327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Synthetic creation of new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054419" y="5412464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‘Down’ sampling of ‘real’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536387" y="6170311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E" dirty="0" smtClean="0"/>
              <a:t>We used a combination of both.</a:t>
            </a:r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8111726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83548" y="1046186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Looked at RapidMiner </a:t>
            </a:r>
            <a:r>
              <a:rPr lang="en-IE" dirty="0" err="1" smtClean="0"/>
              <a:t>AutoModel</a:t>
            </a:r>
            <a:r>
              <a:rPr lang="en-IE" dirty="0" smtClean="0"/>
              <a:t> output but also at the RapidMiner utility for model selection.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33610" y="2357018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Settled on 5 candidate algorithms...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300408" y="3812238"/>
            <a:ext cx="518125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Spent most time trying optimise model with Decision Trees, Random Forest and k-NN.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19" y="3069732"/>
            <a:ext cx="4619036" cy="3551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48" y="1564692"/>
            <a:ext cx="5505534" cy="2214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18" y="4845600"/>
            <a:ext cx="3006529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7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60906" y="242719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 / Evaluation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8" y="1185112"/>
            <a:ext cx="3877756" cy="1599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56" y="1984774"/>
            <a:ext cx="4904631" cy="128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36" y="2960823"/>
            <a:ext cx="1920240" cy="1173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19" y="3547749"/>
            <a:ext cx="5340013" cy="1718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70" y="5153158"/>
            <a:ext cx="4466613" cy="1521109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00" y="5153158"/>
            <a:ext cx="2650005" cy="1350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45" y="2630607"/>
            <a:ext cx="2291790" cy="273156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943720" y="925859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Iterating through RM Processes and evaluating results.</a:t>
            </a:r>
          </a:p>
          <a:p>
            <a:endParaRPr lang="en-IE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29" y="2784435"/>
            <a:ext cx="1058885" cy="969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258713" y="3983585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Modelling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92238" y="4449922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Evaluation</a:t>
            </a:r>
          </a:p>
        </p:txBody>
      </p:sp>
      <p:sp>
        <p:nvSpPr>
          <p:cNvPr id="6" name="Curved Right Arrow 5"/>
          <p:cNvSpPr/>
          <p:nvPr/>
        </p:nvSpPr>
        <p:spPr>
          <a:xfrm rot="19739110">
            <a:off x="341832" y="4514410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 rot="8431658">
            <a:off x="1657044" y="3839923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133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5" grpId="0" animBg="1"/>
      <p:bldP spid="6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deployment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7" y="1681998"/>
            <a:ext cx="7874360" cy="394716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019083" y="1051836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Read in new data to generate results in Excel </a:t>
            </a:r>
            <a:r>
              <a:rPr lang="en-IE" dirty="0" err="1" smtClean="0"/>
              <a:t>ouput</a:t>
            </a:r>
            <a:r>
              <a:rPr lang="en-IE" dirty="0" smtClean="0"/>
              <a:t>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20" y="4102662"/>
            <a:ext cx="2310857" cy="26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3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463</TotalTime>
  <Words>737</Words>
  <Application>Microsoft Office PowerPoint</Application>
  <PresentationFormat>Custom</PresentationFormat>
  <Paragraphs>81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Circuit</vt:lpstr>
      <vt:lpstr>DatA and web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web mining</dc:title>
  <dc:creator>Ciaran Finnegan</dc:creator>
  <cp:lastModifiedBy>Finnegan, Ciaran (IE Dublin)</cp:lastModifiedBy>
  <cp:revision>82</cp:revision>
  <dcterms:created xsi:type="dcterms:W3CDTF">2020-01-26T18:31:48Z</dcterms:created>
  <dcterms:modified xsi:type="dcterms:W3CDTF">2020-02-09T20:40:36Z</dcterms:modified>
</cp:coreProperties>
</file>